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313" r:id="rId3"/>
    <p:sldId id="312" r:id="rId4"/>
    <p:sldId id="25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2" r:id="rId13"/>
    <p:sldId id="323" r:id="rId14"/>
    <p:sldId id="324" r:id="rId15"/>
    <p:sldId id="326" r:id="rId16"/>
    <p:sldId id="325" r:id="rId17"/>
  </p:sldIdLst>
  <p:sldSz cx="9144000" cy="5143500" type="screen16x9"/>
  <p:notesSz cx="6858000" cy="9144000"/>
  <p:embeddedFontLst>
    <p:embeddedFont>
      <p:font typeface="Anaheim" panose="02010600030101010101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DM Serif Text" pitchFamily="2" charset="0"/>
      <p:regular r:id="rId22"/>
      <p:italic r:id="rId23"/>
    </p:embeddedFont>
    <p:embeddedFont>
      <p:font typeface="Public Sans Medium" panose="02010600030101010101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一川 张" initials="一张" lastIdx="1" clrIdx="0">
    <p:extLst>
      <p:ext uri="{19B8F6BF-5375-455C-9EA6-DF929625EA0E}">
        <p15:presenceInfo xmlns:p15="http://schemas.microsoft.com/office/powerpoint/2012/main" userId="af479ec3e6b45a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D36A1-638C-4827-B74B-F6AB2F4553FB}">
  <a:tblStyle styleId="{5CBD36A1-638C-4827-B74B-F6AB2F4553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3603C-BD09-49E0-89FA-97DC9A4154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 autoAdjust="0"/>
    <p:restoredTop sz="93311" autoAdjust="0"/>
  </p:normalViewPr>
  <p:slideViewPr>
    <p:cSldViewPr snapToGrid="0">
      <p:cViewPr varScale="1">
        <p:scale>
          <a:sx n="141" d="100"/>
          <a:sy n="141" d="100"/>
        </p:scale>
        <p:origin x="4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D1D60BB-55B2-AE9E-7C3E-209FFF29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410A8BE-C8B0-F9C9-9AA7-8579FC901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28DD1B6-1DA8-7B67-4232-A3FB590D7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8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D0D39F4-8319-78D2-0B7A-CF6AD383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49678D16-845A-3095-8A91-DAEABC2A1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D5BF48F-B98B-9D7B-DF64-69A8E435B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13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BBC6605-F743-5E70-1656-33295E9AF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3D1542A1-D7C1-89B6-74BA-F0887F9CB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5CF7BCD5-F661-96A9-9359-B5EF40A04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7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94E07272-8E8F-BBE1-0CA2-2A95521E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101395DF-C9A0-533B-A154-0FF920602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3EEC5A25-8EEB-2DE0-FC55-2C42CC9C6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4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A3D26E24-5EC1-0CA9-8A68-0F65CADB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375B78CC-9560-84E9-47D4-C356B6287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DDA27C7E-E8C5-5499-02C1-62FFB70DE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308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4D7F0AD-84A2-C1AF-2F19-670AC190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B87BF3DF-C9AA-4277-A24F-44182D48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351978F-8870-F94E-50C6-120D7DBAC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17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FF1E2E52-958B-5D5B-9E7E-B98056AA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928BB557-ABE3-4018-41F1-F423A24AB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A772EB-9A07-8A6B-5F4D-EC42E9A7A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1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83F932C7-B511-05FD-9A59-9F4893F0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431007ba2_0_215:notes">
            <a:extLst>
              <a:ext uri="{FF2B5EF4-FFF2-40B4-BE49-F238E27FC236}">
                <a16:creationId xmlns:a16="http://schemas.microsoft.com/office/drawing/2014/main" id="{CA61A884-183D-578C-8A2C-D75E6AAED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431007ba2_0_215:notes">
            <a:extLst>
              <a:ext uri="{FF2B5EF4-FFF2-40B4-BE49-F238E27FC236}">
                <a16:creationId xmlns:a16="http://schemas.microsoft.com/office/drawing/2014/main" id="{52B76136-DC53-0D0F-45EE-27FFC4845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9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CF9DE66-FD2C-B825-DB7B-587859BD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B99DB67F-DE69-C9F7-7EB0-563CD7235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2E2434D3-029E-A1B1-3F75-AF89896A2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5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1608C81-540C-9170-7404-648C1AE1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2BE7324-10F0-EE27-723A-36AF31BF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6DEE0A6-6151-1A6B-2A33-E5AA7599A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9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6CED9F7-C461-C766-9270-B7948C61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56DAFF89-7390-6C23-AF6E-1BE85E834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4E2FF8-4CC2-039A-A402-F83742295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7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EDCE8455-6DC0-F22D-9AF7-4CDE7CEA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01BAF39-38C3-FB9B-DDED-AFBA201F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4191C56-47CE-DEFF-CCCE-86F921DFE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BB7375C6-8389-0F5E-5ABD-222AEA0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E887E17-5166-45D5-0FF5-BA97B746E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C2B8334-8236-F4A5-8AFE-DDF745DE3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6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BC9C4FD-C291-2029-9A2E-A174BD32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29675740-F113-C2E8-C673-88A46F8B9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584F4C4-7DC4-5E35-DA5E-99311328B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08200"/>
            <a:ext cx="57162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98675"/>
            <a:ext cx="5716200" cy="4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81475" y="2068122"/>
            <a:ext cx="4054200" cy="334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" name="Google Shape;12;p2"/>
          <p:cNvSpPr/>
          <p:nvPr/>
        </p:nvSpPr>
        <p:spPr>
          <a:xfrm>
            <a:off x="-675057" y="2672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121688" y="-96475"/>
            <a:ext cx="7311793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9264" y="-18408"/>
            <a:ext cx="5281364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94525" y="4908051"/>
            <a:ext cx="9904631" cy="374750"/>
          </a:xfrm>
          <a:custGeom>
            <a:avLst/>
            <a:gdLst/>
            <a:ahLst/>
            <a:cxnLst/>
            <a:rect l="l" t="t" r="r" b="b"/>
            <a:pathLst>
              <a:path w="231606" h="8763" extrusionOk="0">
                <a:moveTo>
                  <a:pt x="0" y="1"/>
                </a:moveTo>
                <a:lnTo>
                  <a:pt x="0" y="8763"/>
                </a:lnTo>
                <a:lnTo>
                  <a:pt x="231606" y="8763"/>
                </a:lnTo>
                <a:lnTo>
                  <a:pt x="231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999937" y="4820250"/>
            <a:ext cx="5906958" cy="38009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237183"/>
            <a:ext cx="7704000" cy="3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706500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673200" y="-233779"/>
            <a:ext cx="368618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34000" y="2707175"/>
            <a:ext cx="562630" cy="1707842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186500" y="2468675"/>
            <a:ext cx="417316" cy="2764203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000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3419274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6118549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4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6118549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720000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7"/>
          </p:nvPr>
        </p:nvSpPr>
        <p:spPr>
          <a:xfrm>
            <a:off x="3419274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6118549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756119" y="-90697"/>
            <a:ext cx="5429029" cy="231080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59925" y="-53573"/>
            <a:ext cx="3642224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458970" y="4771125"/>
            <a:ext cx="4225971" cy="426475"/>
          </a:xfrm>
          <a:custGeom>
            <a:avLst/>
            <a:gdLst/>
            <a:ahLst/>
            <a:cxnLst/>
            <a:rect l="l" t="t" r="r" b="b"/>
            <a:pathLst>
              <a:path w="37550" h="17059" extrusionOk="0">
                <a:moveTo>
                  <a:pt x="1" y="0"/>
                </a:moveTo>
                <a:lnTo>
                  <a:pt x="1" y="17058"/>
                </a:lnTo>
                <a:lnTo>
                  <a:pt x="37549" y="17058"/>
                </a:lnTo>
                <a:lnTo>
                  <a:pt x="3754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-104812" y="4965500"/>
            <a:ext cx="9353632" cy="211150"/>
          </a:xfrm>
          <a:custGeom>
            <a:avLst/>
            <a:gdLst/>
            <a:ahLst/>
            <a:cxnLst/>
            <a:rect l="l" t="t" r="r" b="b"/>
            <a:pathLst>
              <a:path w="83112" h="8446" extrusionOk="0">
                <a:moveTo>
                  <a:pt x="0" y="0"/>
                </a:moveTo>
                <a:lnTo>
                  <a:pt x="0" y="8445"/>
                </a:lnTo>
                <a:lnTo>
                  <a:pt x="83112" y="8445"/>
                </a:lnTo>
                <a:lnTo>
                  <a:pt x="83112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2051574" y="4855525"/>
            <a:ext cx="5040103" cy="303400"/>
          </a:xfrm>
          <a:custGeom>
            <a:avLst/>
            <a:gdLst/>
            <a:ahLst/>
            <a:cxnLst/>
            <a:rect l="l" t="t" r="r" b="b"/>
            <a:pathLst>
              <a:path w="44784" h="12136" extrusionOk="0">
                <a:moveTo>
                  <a:pt x="1" y="1"/>
                </a:moveTo>
                <a:lnTo>
                  <a:pt x="1" y="12135"/>
                </a:lnTo>
                <a:lnTo>
                  <a:pt x="44784" y="12135"/>
                </a:lnTo>
                <a:lnTo>
                  <a:pt x="44784" y="1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10800000">
            <a:off x="8871400" y="20552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 rot="10800000">
            <a:off x="9021150" y="111030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20000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19274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118549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4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49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20000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19274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118549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-117425" y="4118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-203600" y="19625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4220475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3187175" y="-233775"/>
            <a:ext cx="480662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 rot="-5400000">
            <a:off x="6249933" y="2228561"/>
            <a:ext cx="5593405" cy="836574"/>
          </a:xfrm>
          <a:custGeom>
            <a:avLst/>
            <a:gdLst/>
            <a:ahLst/>
            <a:cxnLst/>
            <a:rect l="l" t="t" r="r" b="b"/>
            <a:pathLst>
              <a:path w="78936" h="26893" extrusionOk="0">
                <a:moveTo>
                  <a:pt x="0" y="0"/>
                </a:moveTo>
                <a:lnTo>
                  <a:pt x="0" y="26892"/>
                </a:lnTo>
                <a:lnTo>
                  <a:pt x="78936" y="26892"/>
                </a:lnTo>
                <a:lnTo>
                  <a:pt x="78936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flipH="1">
            <a:off x="3173766" y="1231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flipH="1">
            <a:off x="-74957" y="-180000"/>
            <a:ext cx="5318311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4491375" y="4861775"/>
            <a:ext cx="3470261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773" r="8405"/>
          <a:stretch/>
        </p:blipFill>
        <p:spPr>
          <a:xfrm>
            <a:off x="5281475" y="2068122"/>
            <a:ext cx="4054077" cy="3343277"/>
          </a:xfrm>
          <a:prstGeom prst="rect">
            <a:avLst/>
          </a:prstGeom>
        </p:spPr>
      </p:pic>
      <p:sp>
        <p:nvSpPr>
          <p:cNvPr id="366" name="Google Shape;366;p37"/>
          <p:cNvSpPr/>
          <p:nvPr/>
        </p:nvSpPr>
        <p:spPr>
          <a:xfrm>
            <a:off x="6847047" y="1721875"/>
            <a:ext cx="1583724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5139975" y="1950250"/>
            <a:ext cx="4197000" cy="346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ctrTitle"/>
          </p:nvPr>
        </p:nvSpPr>
        <p:spPr>
          <a:xfrm>
            <a:off x="0" y="663971"/>
            <a:ext cx="8547150" cy="947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/>
              <a:t>Assignment2: An online meeting booking system</a:t>
            </a:r>
            <a:endParaRPr sz="3200" dirty="0"/>
          </a:p>
        </p:txBody>
      </p:sp>
      <p:cxnSp>
        <p:nvCxnSpPr>
          <p:cNvPr id="370" name="Google Shape;370;p37"/>
          <p:cNvCxnSpPr/>
          <p:nvPr/>
        </p:nvCxnSpPr>
        <p:spPr>
          <a:xfrm>
            <a:off x="100577" y="1954811"/>
            <a:ext cx="392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副标题 2">
            <a:extLst>
              <a:ext uri="{FF2B5EF4-FFF2-40B4-BE49-F238E27FC236}">
                <a16:creationId xmlns:a16="http://schemas.microsoft.com/office/drawing/2014/main" id="{66A48591-0670-7739-E5E9-9CB3B369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77" y="1986372"/>
            <a:ext cx="5716200" cy="29718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G33</a:t>
            </a:r>
          </a:p>
          <a:p>
            <a:r>
              <a:rPr lang="en-US" altLang="zh-CN" dirty="0" err="1"/>
              <a:t>Lekun.Liu</a:t>
            </a:r>
            <a:r>
              <a:rPr lang="en-US" altLang="zh-CN" dirty="0"/>
              <a:t>	2255714</a:t>
            </a:r>
          </a:p>
          <a:p>
            <a:r>
              <a:rPr lang="en-US" altLang="zh-CN" dirty="0" err="1"/>
              <a:t>Yiyang.Han</a:t>
            </a:r>
            <a:r>
              <a:rPr lang="en-US" altLang="zh-CN" dirty="0"/>
              <a:t>	2252155</a:t>
            </a:r>
          </a:p>
          <a:p>
            <a:r>
              <a:rPr lang="en-US" altLang="zh-CN" dirty="0" err="1"/>
              <a:t>Junhao.Huang</a:t>
            </a:r>
            <a:r>
              <a:rPr lang="en-US" altLang="zh-CN" dirty="0"/>
              <a:t>	2256792</a:t>
            </a:r>
          </a:p>
          <a:p>
            <a:r>
              <a:rPr lang="en-US" altLang="zh-CN" dirty="0"/>
              <a:t>Yichuan.Zhang	2251668</a:t>
            </a:r>
          </a:p>
          <a:p>
            <a:r>
              <a:rPr lang="en-US" altLang="zh-CN" dirty="0" err="1"/>
              <a:t>Tiantian.Ye</a:t>
            </a:r>
            <a:r>
              <a:rPr lang="en-US" altLang="zh-CN" dirty="0"/>
              <a:t>	2251663</a:t>
            </a:r>
          </a:p>
          <a:p>
            <a:r>
              <a:rPr lang="en-US" altLang="zh-CN" dirty="0" err="1"/>
              <a:t>Ruiyang.Wu</a:t>
            </a:r>
            <a:r>
              <a:rPr lang="en-US" altLang="zh-CN" dirty="0"/>
              <a:t>	2257387</a:t>
            </a:r>
          </a:p>
          <a:p>
            <a:r>
              <a:rPr lang="en-US" altLang="zh-CN" dirty="0" err="1"/>
              <a:t>Daiyan.Wu</a:t>
            </a:r>
            <a:r>
              <a:rPr lang="en-US" altLang="zh-CN" dirty="0"/>
              <a:t>	2257475</a:t>
            </a:r>
          </a:p>
          <a:p>
            <a:r>
              <a:rPr lang="en-US" altLang="zh-CN" dirty="0" err="1"/>
              <a:t>Weizhe.Sun</a:t>
            </a:r>
            <a:r>
              <a:rPr lang="en-US" altLang="zh-CN" dirty="0"/>
              <a:t>	1927150</a:t>
            </a:r>
          </a:p>
          <a:p>
            <a:r>
              <a:rPr lang="en-US" altLang="zh-CN" dirty="0" err="1"/>
              <a:t>Xuning.Hu</a:t>
            </a:r>
            <a:r>
              <a:rPr lang="en-US" altLang="zh-CN" dirty="0"/>
              <a:t>	2251992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FB4F13A5-6F1C-35BA-2EC5-A4A82DCF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EA13C7D-3C71-4581-DBCD-52BCB201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7D9278DC-7B3D-6820-7A4A-201EA0C2CE7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DBD40D82-EB5D-3489-BC0C-7C55A3208D5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process flow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D9B7C-EAD2-A92D-9F5C-B359FAD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8" y="1727893"/>
            <a:ext cx="3900339" cy="2780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4DEFB-A26B-D3CA-9C43-1C24CD2F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564" y="1941555"/>
            <a:ext cx="3360012" cy="23534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73C9DA-7177-CB90-DB4D-D211EDD823A9}"/>
              </a:ext>
            </a:extLst>
          </p:cNvPr>
          <p:cNvSpPr txBox="1"/>
          <p:nvPr/>
        </p:nvSpPr>
        <p:spPr>
          <a:xfrm>
            <a:off x="5535653" y="4465499"/>
            <a:ext cx="2277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User sequence flow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051097-C217-F610-A4B0-5435A2FF0EDE}"/>
              </a:ext>
            </a:extLst>
          </p:cNvPr>
          <p:cNvSpPr txBox="1"/>
          <p:nvPr/>
        </p:nvSpPr>
        <p:spPr>
          <a:xfrm>
            <a:off x="1122456" y="4465500"/>
            <a:ext cx="2555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Admin sequence flow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894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19B7D5F-6141-C2A6-1E38-3DE4C4C7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880F569-21B5-B433-C0B9-9F91E7129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65B5C1DD-3628-61AD-83CB-0A2AEE31007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269BBC3B-B007-A530-A96E-26EA1043E0B7}"/>
              </a:ext>
            </a:extLst>
          </p:cNvPr>
          <p:cNvSpPr txBox="1">
            <a:spLocks/>
          </p:cNvSpPr>
          <p:nvPr/>
        </p:nvSpPr>
        <p:spPr>
          <a:xfrm>
            <a:off x="713225" y="2878440"/>
            <a:ext cx="2762340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Support Service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B82DD472-C389-76F4-BCA3-FA966570D918}"/>
              </a:ext>
            </a:extLst>
          </p:cNvPr>
          <p:cNvSpPr/>
          <p:nvPr/>
        </p:nvSpPr>
        <p:spPr>
          <a:xfrm>
            <a:off x="3213908" y="1269200"/>
            <a:ext cx="329392" cy="3491440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97BD6-B7E4-18CC-8A87-5AB2C354A6A7}"/>
              </a:ext>
            </a:extLst>
          </p:cNvPr>
          <p:cNvSpPr txBox="1"/>
          <p:nvPr/>
        </p:nvSpPr>
        <p:spPr>
          <a:xfrm>
            <a:off x="3543300" y="1428587"/>
            <a:ext cx="15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sym typeface="Public Sans Medium"/>
              </a:rPr>
              <a:t>Database Services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6FFD2F-2675-0F7E-F3E2-C603ED78ABC0}"/>
              </a:ext>
            </a:extLst>
          </p:cNvPr>
          <p:cNvSpPr txBox="1"/>
          <p:nvPr/>
        </p:nvSpPr>
        <p:spPr>
          <a:xfrm>
            <a:off x="5761648" y="1269200"/>
            <a:ext cx="3705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MySQL provides relational data storage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-Plus simplifies ORM with built-in CRUD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QueryWrapper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supports dynamic query building in Java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6F747E-730E-C04F-7119-D0FDFBA08B47}"/>
              </a:ext>
            </a:extLst>
          </p:cNvPr>
          <p:cNvSpPr txBox="1"/>
          <p:nvPr/>
        </p:nvSpPr>
        <p:spPr>
          <a:xfrm>
            <a:off x="3543298" y="2040586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Caching &amp; Utility Services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A8B355-6E5E-B82D-154F-29F66AD3D9D1}"/>
              </a:ext>
            </a:extLst>
          </p:cNvPr>
          <p:cNvSpPr txBox="1"/>
          <p:nvPr/>
        </p:nvSpPr>
        <p:spPr>
          <a:xfrm>
            <a:off x="5794002" y="1936850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Caffeine Cache stores short-lived data 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Hutool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Toolkit enables string, file, and object utilities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6A1AF-122D-B938-C9CA-06C46BC75B5D}"/>
              </a:ext>
            </a:extLst>
          </p:cNvPr>
          <p:cNvSpPr txBox="1"/>
          <p:nvPr/>
        </p:nvSpPr>
        <p:spPr>
          <a:xfrm>
            <a:off x="3495446" y="2652585"/>
            <a:ext cx="191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Security &amp; Email Services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BF4E69-F745-8648-A4AA-BC289B94C750}"/>
              </a:ext>
            </a:extLst>
          </p:cNvPr>
          <p:cNvSpPr txBox="1"/>
          <p:nvPr/>
        </p:nvSpPr>
        <p:spPr>
          <a:xfrm>
            <a:off x="5778388" y="256732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Passwords hashed via MD5 + Salt, rate-limited Captcha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Email verification sent via NetEase 163 SMTP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A8C385-73BB-1F8F-45AE-A7C041CE115E}"/>
              </a:ext>
            </a:extLst>
          </p:cNvPr>
          <p:cNvSpPr txBox="1"/>
          <p:nvPr/>
        </p:nvSpPr>
        <p:spPr>
          <a:xfrm>
            <a:off x="3543297" y="3264584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Cloud Storage &amp; CDN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48EBF4-86EF-BFE2-3559-FC92A0264314}"/>
              </a:ext>
            </a:extLst>
          </p:cNvPr>
          <p:cNvSpPr txBox="1"/>
          <p:nvPr/>
        </p:nvSpPr>
        <p:spPr>
          <a:xfrm>
            <a:off x="5748429" y="315458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Qiniu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Cloud stores user avatars and room images 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Supports CDN acceleration &amp; lifecycle management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B8F178-8E30-02A9-6818-04F69478C96F}"/>
              </a:ext>
            </a:extLst>
          </p:cNvPr>
          <p:cNvSpPr txBox="1"/>
          <p:nvPr/>
        </p:nvSpPr>
        <p:spPr>
          <a:xfrm>
            <a:off x="3542563" y="3876583"/>
            <a:ext cx="230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Development &amp; Deployment Tooling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9956D3-C623-0A6C-F4E3-C4AAD216B475}"/>
              </a:ext>
            </a:extLst>
          </p:cNvPr>
          <p:cNvSpPr txBox="1"/>
          <p:nvPr/>
        </p:nvSpPr>
        <p:spPr>
          <a:xfrm>
            <a:off x="5778388" y="3733993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IntelliJ IDEA (backend) &amp; VS Code (frontend)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Version control with Git + GitHub, CI pipelines for pre-merge validation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0D4AA0-1199-60B7-E2F8-809A90364DB0}"/>
              </a:ext>
            </a:extLst>
          </p:cNvPr>
          <p:cNvSpPr txBox="1"/>
          <p:nvPr/>
        </p:nvSpPr>
        <p:spPr>
          <a:xfrm>
            <a:off x="3550183" y="4488584"/>
            <a:ext cx="2286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Documentation &amp; Support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3633ADAF-91D6-5BE1-01EA-17F64E4EFC22}"/>
              </a:ext>
            </a:extLst>
          </p:cNvPr>
          <p:cNvSpPr/>
          <p:nvPr/>
        </p:nvSpPr>
        <p:spPr>
          <a:xfrm>
            <a:off x="5629307" y="442484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86C581-DA1F-7646-0551-F08600114F6C}"/>
              </a:ext>
            </a:extLst>
          </p:cNvPr>
          <p:cNvSpPr txBox="1"/>
          <p:nvPr/>
        </p:nvSpPr>
        <p:spPr>
          <a:xfrm>
            <a:off x="5851128" y="4384414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RESTful APIs documented via Swagger / Knife4j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Community &amp; troubleshooting support via Stack Overflow and official docs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E54C3D33-358B-E4B0-C728-20C13CABA0D4}"/>
              </a:ext>
            </a:extLst>
          </p:cNvPr>
          <p:cNvSpPr/>
          <p:nvPr/>
        </p:nvSpPr>
        <p:spPr>
          <a:xfrm>
            <a:off x="5625734" y="3789640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CABA0C75-66B8-7CA8-0D68-166DF29B6CE5}"/>
              </a:ext>
            </a:extLst>
          </p:cNvPr>
          <p:cNvSpPr/>
          <p:nvPr/>
        </p:nvSpPr>
        <p:spPr>
          <a:xfrm>
            <a:off x="5623178" y="3154588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288B563D-A7B0-4EA8-C278-7E9048B22FF0}"/>
              </a:ext>
            </a:extLst>
          </p:cNvPr>
          <p:cNvSpPr/>
          <p:nvPr/>
        </p:nvSpPr>
        <p:spPr>
          <a:xfrm>
            <a:off x="5600700" y="257489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5A135AEC-DFEF-0532-BC03-1568C87525AF}"/>
              </a:ext>
            </a:extLst>
          </p:cNvPr>
          <p:cNvSpPr/>
          <p:nvPr/>
        </p:nvSpPr>
        <p:spPr>
          <a:xfrm>
            <a:off x="5600700" y="1952112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D4677636-3F04-5013-EEA8-76F48386DE9A}"/>
              </a:ext>
            </a:extLst>
          </p:cNvPr>
          <p:cNvSpPr/>
          <p:nvPr/>
        </p:nvSpPr>
        <p:spPr>
          <a:xfrm>
            <a:off x="5616087" y="1340614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10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886E6978-731F-C7F4-C628-02BE1AD3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1240FED-17BC-0BB2-6B4C-4E2491437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836473C-B657-40F1-D2A4-6494FEFE7DA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3333F7B-E343-0A90-7512-883998509CC6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6C6D4252-299E-CD77-0CD8-D15DB431AD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2635537-22AD-F977-0480-E8A6B5E2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1" y="2145525"/>
            <a:ext cx="2571750" cy="2571750"/>
          </a:xfrm>
          <a:prstGeom prst="rect">
            <a:avLst/>
          </a:prstGeom>
        </p:spPr>
      </p:pic>
      <p:sp>
        <p:nvSpPr>
          <p:cNvPr id="24" name="Google Shape;376;p38">
            <a:extLst>
              <a:ext uri="{FF2B5EF4-FFF2-40B4-BE49-F238E27FC236}">
                <a16:creationId xmlns:a16="http://schemas.microsoft.com/office/drawing/2014/main" id="{5D2EF309-28EA-5B6D-0897-8B7A54D01A7B}"/>
              </a:ext>
            </a:extLst>
          </p:cNvPr>
          <p:cNvSpPr txBox="1">
            <a:spLocks/>
          </p:cNvSpPr>
          <p:nvPr/>
        </p:nvSpPr>
        <p:spPr>
          <a:xfrm>
            <a:off x="844781" y="1871884"/>
            <a:ext cx="195660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MVC Architecture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5" name="Google Shape;376;p38">
            <a:extLst>
              <a:ext uri="{FF2B5EF4-FFF2-40B4-BE49-F238E27FC236}">
                <a16:creationId xmlns:a16="http://schemas.microsoft.com/office/drawing/2014/main" id="{93B36389-7518-8902-F07D-A54FF0C0EA71}"/>
              </a:ext>
            </a:extLst>
          </p:cNvPr>
          <p:cNvSpPr txBox="1">
            <a:spLocks/>
          </p:cNvSpPr>
          <p:nvPr/>
        </p:nvSpPr>
        <p:spPr>
          <a:xfrm>
            <a:off x="4031673" y="3396719"/>
            <a:ext cx="2535728" cy="43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8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Layered Architecture: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E2C4FB-9599-EFA2-A109-7B377113CBEF}"/>
              </a:ext>
            </a:extLst>
          </p:cNvPr>
          <p:cNvSpPr txBox="1"/>
          <p:nvPr/>
        </p:nvSpPr>
        <p:spPr>
          <a:xfrm>
            <a:off x="4031673" y="3666881"/>
            <a:ext cx="455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Controller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Handles HTTP requests</a:t>
            </a:r>
          </a:p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Service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Contains business logic and Mapper Layer SQL abstraction via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interfaces</a:t>
            </a:r>
          </a:p>
          <a:p>
            <a:pPr>
              <a:buFont typeface="Arial"/>
              <a:buNone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Model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Entity classes mapped to DB; DTOs/VOs used for I/O transformation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883FFD4D-4813-F2CD-EB6E-28786E798F49}"/>
              </a:ext>
            </a:extLst>
          </p:cNvPr>
          <p:cNvSpPr txBox="1">
            <a:spLocks/>
          </p:cNvSpPr>
          <p:nvPr/>
        </p:nvSpPr>
        <p:spPr>
          <a:xfrm>
            <a:off x="4031673" y="1631173"/>
            <a:ext cx="195660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5 Core Principles: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16935487-65E9-BD9D-FDE6-D214A9F54CEC}"/>
              </a:ext>
            </a:extLst>
          </p:cNvPr>
          <p:cNvSpPr txBox="1">
            <a:spLocks/>
          </p:cNvSpPr>
          <p:nvPr/>
        </p:nvSpPr>
        <p:spPr>
          <a:xfrm>
            <a:off x="4049778" y="1936334"/>
            <a:ext cx="2743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Separation of concerns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High cohesion &amp; Low coupling 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Maintainability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Testability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b="1" dirty="0">
                <a:cs typeface="Arial"/>
                <a:sym typeface="Arial"/>
              </a:rPr>
              <a:t>RESTful API design</a:t>
            </a:r>
            <a:endParaRPr lang="en-US" sz="1200" b="1" dirty="0">
              <a:cs typeface="Arial"/>
              <a:sym typeface="Arial"/>
            </a:endParaRPr>
          </a:p>
        </p:txBody>
      </p:sp>
      <p:sp>
        <p:nvSpPr>
          <p:cNvPr id="5" name="Google Shape;1553;p72">
            <a:extLst>
              <a:ext uri="{FF2B5EF4-FFF2-40B4-BE49-F238E27FC236}">
                <a16:creationId xmlns:a16="http://schemas.microsoft.com/office/drawing/2014/main" id="{69C127C1-98B3-B101-B72F-CFF8B690AFBC}"/>
              </a:ext>
            </a:extLst>
          </p:cNvPr>
          <p:cNvSpPr/>
          <p:nvPr/>
        </p:nvSpPr>
        <p:spPr>
          <a:xfrm>
            <a:off x="5770512" y="1620195"/>
            <a:ext cx="217769" cy="217210"/>
          </a:xfrm>
          <a:custGeom>
            <a:avLst/>
            <a:gdLst/>
            <a:ahLst/>
            <a:cxnLst/>
            <a:rect l="l" t="t" r="r" b="b"/>
            <a:pathLst>
              <a:path w="11298" h="11269" extrusionOk="0">
                <a:moveTo>
                  <a:pt x="7229" y="0"/>
                </a:moveTo>
                <a:lnTo>
                  <a:pt x="6622" y="615"/>
                </a:lnTo>
                <a:lnTo>
                  <a:pt x="10684" y="4645"/>
                </a:lnTo>
                <a:lnTo>
                  <a:pt x="11297" y="4032"/>
                </a:lnTo>
                <a:lnTo>
                  <a:pt x="7229" y="0"/>
                </a:lnTo>
                <a:close/>
                <a:moveTo>
                  <a:pt x="6191" y="1039"/>
                </a:moveTo>
                <a:lnTo>
                  <a:pt x="5576" y="1651"/>
                </a:lnTo>
                <a:lnTo>
                  <a:pt x="9639" y="5691"/>
                </a:lnTo>
                <a:lnTo>
                  <a:pt x="10252" y="5078"/>
                </a:lnTo>
                <a:lnTo>
                  <a:pt x="6191" y="1039"/>
                </a:lnTo>
                <a:close/>
                <a:moveTo>
                  <a:pt x="4985" y="2190"/>
                </a:moveTo>
                <a:lnTo>
                  <a:pt x="295" y="6896"/>
                </a:lnTo>
                <a:lnTo>
                  <a:pt x="1319" y="7918"/>
                </a:lnTo>
                <a:lnTo>
                  <a:pt x="6016" y="3197"/>
                </a:lnTo>
                <a:lnTo>
                  <a:pt x="4985" y="2190"/>
                </a:lnTo>
                <a:close/>
                <a:moveTo>
                  <a:pt x="6531" y="3706"/>
                </a:moveTo>
                <a:lnTo>
                  <a:pt x="1826" y="8426"/>
                </a:lnTo>
                <a:lnTo>
                  <a:pt x="2848" y="9450"/>
                </a:lnTo>
                <a:lnTo>
                  <a:pt x="7562" y="4721"/>
                </a:lnTo>
                <a:lnTo>
                  <a:pt x="6531" y="3706"/>
                </a:lnTo>
                <a:close/>
                <a:moveTo>
                  <a:pt x="8069" y="5221"/>
                </a:moveTo>
                <a:lnTo>
                  <a:pt x="3357" y="9957"/>
                </a:lnTo>
                <a:lnTo>
                  <a:pt x="4379" y="10981"/>
                </a:lnTo>
                <a:lnTo>
                  <a:pt x="9100" y="6236"/>
                </a:lnTo>
                <a:lnTo>
                  <a:pt x="8069" y="5221"/>
                </a:lnTo>
                <a:close/>
                <a:moveTo>
                  <a:pt x="0" y="8033"/>
                </a:moveTo>
                <a:lnTo>
                  <a:pt x="0" y="11268"/>
                </a:lnTo>
                <a:lnTo>
                  <a:pt x="3235" y="11268"/>
                </a:lnTo>
                <a:lnTo>
                  <a:pt x="0" y="80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60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32C25D7-DDD2-B55F-CC5D-F85EFF1B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F5FC7007-BC9F-FC0B-1A67-36E758D56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227EB34-9C8E-DFB7-CC53-4F11270A2B43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7048FB1-B1DF-D9B4-E4ED-64146B919B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649799C-8C30-4EE8-7954-8C5D5104A9B2}"/>
              </a:ext>
            </a:extLst>
          </p:cNvPr>
          <p:cNvSpPr txBox="1">
            <a:spLocks/>
          </p:cNvSpPr>
          <p:nvPr/>
        </p:nvSpPr>
        <p:spPr>
          <a:xfrm>
            <a:off x="726775" y="1327614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A9CCB91F-E7AB-5695-848A-E63E02E8BF13}"/>
              </a:ext>
            </a:extLst>
          </p:cNvPr>
          <p:cNvSpPr txBox="1">
            <a:spLocks/>
          </p:cNvSpPr>
          <p:nvPr/>
        </p:nvSpPr>
        <p:spPr>
          <a:xfrm>
            <a:off x="726775" y="1649252"/>
            <a:ext cx="7524688" cy="42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Shared functional packages help organize reusable logic, simplify configuration, and ensure consistency across the system—making the codebase cleaner, more modular, and easier to maintain.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8BD2B9E0-8CAC-5ED0-EA31-6DC17D163CCD}"/>
              </a:ext>
            </a:extLst>
          </p:cNvPr>
          <p:cNvSpPr txBox="1">
            <a:spLocks/>
          </p:cNvSpPr>
          <p:nvPr/>
        </p:nvSpPr>
        <p:spPr>
          <a:xfrm>
            <a:off x="720000" y="1990668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common/ – Shared tools for response, email, and rate limiting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config/ – Centralized project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constant/ – Global </a:t>
            </a:r>
            <a:r>
              <a:rPr lang="en-US" altLang="zh-CN" sz="1200" dirty="0" err="1">
                <a:cs typeface="Arial"/>
                <a:sym typeface="Arial"/>
              </a:rPr>
              <a:t>enums</a:t>
            </a:r>
            <a:r>
              <a:rPr lang="en-US" altLang="zh-CN" sz="1200" dirty="0">
                <a:cs typeface="Arial"/>
                <a:sym typeface="Arial"/>
              </a:rPr>
              <a:t> for roles and status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exception/ – Unified error handling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annotation + </a:t>
            </a:r>
            <a:r>
              <a:rPr lang="en-US" altLang="zh-CN" sz="1200" dirty="0" err="1">
                <a:cs typeface="Arial"/>
                <a:sym typeface="Arial"/>
              </a:rPr>
              <a:t>aop</a:t>
            </a:r>
            <a:r>
              <a:rPr lang="en-US" altLang="zh-CN" sz="1200" dirty="0">
                <a:cs typeface="Arial"/>
                <a:sym typeface="Arial"/>
              </a:rPr>
              <a:t>/ – Declarative access control with AOP(Aspect-Oriented Programming)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0922C036-4C2F-63E2-7F7D-14F9FE96D6E3}"/>
              </a:ext>
            </a:extLst>
          </p:cNvPr>
          <p:cNvSpPr txBox="1">
            <a:spLocks/>
          </p:cNvSpPr>
          <p:nvPr/>
        </p:nvSpPr>
        <p:spPr>
          <a:xfrm>
            <a:off x="573577" y="3048454"/>
            <a:ext cx="213637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Coding Conventions</a:t>
            </a: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07267F89-280F-464A-42EE-A65B394F2BF2}"/>
              </a:ext>
            </a:extLst>
          </p:cNvPr>
          <p:cNvSpPr txBox="1">
            <a:spLocks/>
          </p:cNvSpPr>
          <p:nvPr/>
        </p:nvSpPr>
        <p:spPr>
          <a:xfrm>
            <a:off x="726775" y="3312464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Unified naming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Strict API contracts</a:t>
            </a:r>
            <a:endParaRPr lang="en-US" altLang="zh-CN" sz="1200" dirty="0">
              <a:cs typeface="Arial"/>
              <a:sym typeface="Arial"/>
            </a:endParaRP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Typed errors</a:t>
            </a:r>
            <a:endParaRPr lang="en-US" altLang="zh-CN" sz="1200" dirty="0">
              <a:cs typeface="Arial"/>
              <a:sym typeface="Arial"/>
            </a:endParaRP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Javadoc, logging, and pre-commit linting</a:t>
            </a:r>
          </a:p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</a:rPr>
              <a:t>Agile workflow with short sprints, CI, code reviews, and daily stand-ups</a:t>
            </a:r>
            <a:endParaRPr lang="en-US" sz="1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34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4E862119-A0CC-DF0C-FDE6-73B96E56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684E92EB-C7C8-9323-D9AF-818806FA66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7E4E5E63-C4D2-1F42-75E7-DC7FE733E9D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AEE617A0-9938-A6F0-57E9-E95C967648DE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 and Convention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00FB67CE-A563-3AED-F838-A292E7B39D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07E8F764-A632-FBAF-6484-2EAD30A6902E}"/>
              </a:ext>
            </a:extLst>
          </p:cNvPr>
          <p:cNvSpPr txBox="1">
            <a:spLocks/>
          </p:cNvSpPr>
          <p:nvPr/>
        </p:nvSpPr>
        <p:spPr>
          <a:xfrm>
            <a:off x="720000" y="1780803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8B3AB6D1-5652-C1A6-2C07-C84B01BD4369}"/>
              </a:ext>
            </a:extLst>
          </p:cNvPr>
          <p:cNvSpPr txBox="1">
            <a:spLocks/>
          </p:cNvSpPr>
          <p:nvPr/>
        </p:nvSpPr>
        <p:spPr>
          <a:xfrm>
            <a:off x="720000" y="1551281"/>
            <a:ext cx="7524688" cy="97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Shared functional packages help organize reusable logic, simplify configuration, and ensure consistency across the system—making the codebase cleaner, more modular, and easier to maintain.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1C398BA1-0A0A-73BF-52D3-303AF4A7EE8D}"/>
              </a:ext>
            </a:extLst>
          </p:cNvPr>
          <p:cNvSpPr txBox="1">
            <a:spLocks/>
          </p:cNvSpPr>
          <p:nvPr/>
        </p:nvSpPr>
        <p:spPr>
          <a:xfrm>
            <a:off x="713225" y="2443857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common/ – Shared tools for response, email, and rate limiting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config/ – Centralized project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constant/ – Global </a:t>
            </a:r>
            <a:r>
              <a:rPr lang="en-US" altLang="zh-CN" sz="1200" dirty="0" err="1">
                <a:cs typeface="Arial"/>
                <a:sym typeface="Arial"/>
              </a:rPr>
              <a:t>enums</a:t>
            </a:r>
            <a:r>
              <a:rPr lang="en-US" altLang="zh-CN" sz="1200" dirty="0">
                <a:cs typeface="Arial"/>
                <a:sym typeface="Arial"/>
              </a:rPr>
              <a:t> for roles and status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exception/ – Unified error handling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annotation + </a:t>
            </a:r>
            <a:r>
              <a:rPr lang="en-US" altLang="zh-CN" sz="1200" dirty="0" err="1">
                <a:cs typeface="Arial"/>
                <a:sym typeface="Arial"/>
              </a:rPr>
              <a:t>aop</a:t>
            </a:r>
            <a:r>
              <a:rPr lang="en-US" altLang="zh-CN" sz="1200" dirty="0">
                <a:cs typeface="Arial"/>
                <a:sym typeface="Arial"/>
              </a:rPr>
              <a:t>/ – Declarative access control with AOP</a:t>
            </a:r>
            <a:endParaRPr lang="en-US" sz="1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423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4DB8B3BB-FF57-CA48-018B-3CC4C7671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72C9FAF6-4718-72C4-A500-6E34C538B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C739927-CF54-3A7D-1881-B79C8A0BAA56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116B567E-31A5-CDE8-7644-5EA7DA9B5FB9}"/>
              </a:ext>
            </a:extLst>
          </p:cNvPr>
          <p:cNvSpPr txBox="1">
            <a:spLocks/>
          </p:cNvSpPr>
          <p:nvPr/>
        </p:nvSpPr>
        <p:spPr>
          <a:xfrm>
            <a:off x="713225" y="1390462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 and Convention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E70EEB7D-5015-3A97-EB42-1D67A635F2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BF962866-FA2A-F8B4-258D-7587302D2A37}"/>
              </a:ext>
            </a:extLst>
          </p:cNvPr>
          <p:cNvSpPr txBox="1">
            <a:spLocks/>
          </p:cNvSpPr>
          <p:nvPr/>
        </p:nvSpPr>
        <p:spPr>
          <a:xfrm>
            <a:off x="720000" y="1780803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0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B84FA152-BA24-AE6E-04EF-CFCD0F26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103F0A06-A190-ED6A-033E-8891FDAA0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CCE2104-3AC3-7C33-13F4-19DE0E41358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52B24526-7D43-D85D-8787-CE8D47884179}"/>
              </a:ext>
            </a:extLst>
          </p:cNvPr>
          <p:cNvSpPr txBox="1">
            <a:spLocks/>
          </p:cNvSpPr>
          <p:nvPr/>
        </p:nvSpPr>
        <p:spPr>
          <a:xfrm>
            <a:off x="713225" y="1457300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Achievement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A1CCBDBE-F2D0-174B-7108-7612140EF8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AA8D19AC-DE62-457C-3F8E-3C09C6DE9AC0}"/>
              </a:ext>
            </a:extLst>
          </p:cNvPr>
          <p:cNvSpPr txBox="1">
            <a:spLocks/>
          </p:cNvSpPr>
          <p:nvPr/>
        </p:nvSpPr>
        <p:spPr>
          <a:xfrm>
            <a:off x="3331734" y="2571750"/>
            <a:ext cx="7524688" cy="76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Limited Frontend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Unoptimized Query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Lack of Automated Deployment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75CEDD0F-138F-7FC9-A0CC-4C2A0D9E434C}"/>
              </a:ext>
            </a:extLst>
          </p:cNvPr>
          <p:cNvSpPr txBox="1">
            <a:spLocks/>
          </p:cNvSpPr>
          <p:nvPr/>
        </p:nvSpPr>
        <p:spPr>
          <a:xfrm>
            <a:off x="2372449" y="1215750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Development of a Web-based Meeting Room Booking System for Universities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Practical Adoption of the Scrum Framework throughout Iterative Sprints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Understanding of Legal, Ethical, and Security Considerations in System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Complete System Specification, Design, Implementation, and Evaluation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FD711AA5-0B41-54A6-2BEC-E74DCD294054}"/>
              </a:ext>
            </a:extLst>
          </p:cNvPr>
          <p:cNvSpPr txBox="1">
            <a:spLocks/>
          </p:cNvSpPr>
          <p:nvPr/>
        </p:nvSpPr>
        <p:spPr>
          <a:xfrm>
            <a:off x="720000" y="2764968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Problems in our project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1A4206E1-720B-3E7D-9B95-670B46D3CF29}"/>
              </a:ext>
            </a:extLst>
          </p:cNvPr>
          <p:cNvSpPr txBox="1">
            <a:spLocks/>
          </p:cNvSpPr>
          <p:nvPr/>
        </p:nvSpPr>
        <p:spPr>
          <a:xfrm>
            <a:off x="720000" y="4072636"/>
            <a:ext cx="1356644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Future work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2AF5DB-579C-AE0E-50D0-01FAC360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37" y="3532738"/>
            <a:ext cx="4987637" cy="1338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F31591-4E72-B069-DBE9-5214C903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039" y="3536708"/>
            <a:ext cx="533920" cy="497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D75A0AD-FA17-F2D5-3865-66E40A29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4995" y="3536708"/>
            <a:ext cx="533920" cy="4978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75D545-AAAA-C459-2EB0-9752C5DD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51" y="3536708"/>
            <a:ext cx="533920" cy="4978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A73880-DC8D-8F05-DBC9-AAE735F2750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4551" y="3545211"/>
            <a:ext cx="546851" cy="4893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67C79F1-7B2A-9F9A-9A6F-87006CDC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9761" y="3545211"/>
            <a:ext cx="546851" cy="4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E81585F-9D19-CCDE-6C34-C5D1B844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>
            <a:extLst>
              <a:ext uri="{FF2B5EF4-FFF2-40B4-BE49-F238E27FC236}">
                <a16:creationId xmlns:a16="http://schemas.microsoft.com/office/drawing/2014/main" id="{967BF915-59B6-1DC8-28E8-4CBA0E21E57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89" name="Google Shape;389;p39">
            <a:extLst>
              <a:ext uri="{FF2B5EF4-FFF2-40B4-BE49-F238E27FC236}">
                <a16:creationId xmlns:a16="http://schemas.microsoft.com/office/drawing/2014/main" id="{9EC75F40-685D-08F6-8ADB-5C3A9045C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44783"/>
            <a:ext cx="168487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</a:t>
            </a:r>
            <a:endParaRPr dirty="0"/>
          </a:p>
        </p:txBody>
      </p:sp>
      <p:sp>
        <p:nvSpPr>
          <p:cNvPr id="390" name="Google Shape;390;p39">
            <a:extLst>
              <a:ext uri="{FF2B5EF4-FFF2-40B4-BE49-F238E27FC236}">
                <a16:creationId xmlns:a16="http://schemas.microsoft.com/office/drawing/2014/main" id="{39B6E9AC-B1CF-1517-112C-4C94AB32C10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4" y="1344783"/>
            <a:ext cx="16007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sp>
        <p:nvSpPr>
          <p:cNvPr id="391" name="Google Shape;391;p39">
            <a:extLst>
              <a:ext uri="{FF2B5EF4-FFF2-40B4-BE49-F238E27FC236}">
                <a16:creationId xmlns:a16="http://schemas.microsoft.com/office/drawing/2014/main" id="{CC54E309-42F2-A86E-1092-60063DF51DF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18548" y="1344783"/>
            <a:ext cx="192359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CF3C9AC2-9DDB-EBF7-F979-65F0531485B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20000" y="1827974"/>
            <a:ext cx="2305500" cy="836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&amp; Background</a:t>
            </a:r>
            <a:endParaRPr dirty="0"/>
          </a:p>
        </p:txBody>
      </p:sp>
      <p:sp>
        <p:nvSpPr>
          <p:cNvPr id="393" name="Google Shape;393;p39">
            <a:extLst>
              <a:ext uri="{FF2B5EF4-FFF2-40B4-BE49-F238E27FC236}">
                <a16:creationId xmlns:a16="http://schemas.microsoft.com/office/drawing/2014/main" id="{5B0BBD7F-71FC-0B78-C2FF-96D8B583D11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419274" y="1827974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394" name="Google Shape;394;p39">
            <a:extLst>
              <a:ext uri="{FF2B5EF4-FFF2-40B4-BE49-F238E27FC236}">
                <a16:creationId xmlns:a16="http://schemas.microsoft.com/office/drawing/2014/main" id="{DB16B2C7-5CDA-87B3-9C69-D57E6B275E7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72806" y="1827973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95" name="Google Shape;395;p39">
            <a:extLst>
              <a:ext uri="{FF2B5EF4-FFF2-40B4-BE49-F238E27FC236}">
                <a16:creationId xmlns:a16="http://schemas.microsoft.com/office/drawing/2014/main" id="{035DEFD7-0CDC-69D5-0397-A7A7B98C409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9">
            <a:extLst>
              <a:ext uri="{FF2B5EF4-FFF2-40B4-BE49-F238E27FC236}">
                <a16:creationId xmlns:a16="http://schemas.microsoft.com/office/drawing/2014/main" id="{62F9C1D5-2C5A-231A-66C2-DC2EAD9F0D4B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2266500" y="3042505"/>
            <a:ext cx="181288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</a:t>
            </a:r>
            <a:endParaRPr dirty="0"/>
          </a:p>
        </p:txBody>
      </p:sp>
      <p:sp>
        <p:nvSpPr>
          <p:cNvPr id="400" name="Google Shape;400;p39">
            <a:extLst>
              <a:ext uri="{FF2B5EF4-FFF2-40B4-BE49-F238E27FC236}">
                <a16:creationId xmlns:a16="http://schemas.microsoft.com/office/drawing/2014/main" id="{018C15DE-7297-E256-8BD0-B1AE3D43E933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5020056" y="3057958"/>
            <a:ext cx="154134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</a:t>
            </a:r>
            <a:endParaRPr dirty="0"/>
          </a:p>
        </p:txBody>
      </p:sp>
      <p:sp>
        <p:nvSpPr>
          <p:cNvPr id="402" name="Google Shape;402;p39">
            <a:extLst>
              <a:ext uri="{FF2B5EF4-FFF2-40B4-BE49-F238E27FC236}">
                <a16:creationId xmlns:a16="http://schemas.microsoft.com/office/drawing/2014/main" id="{7962C007-21E3-8929-6FB4-C9A487A73A46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2266500" y="3525696"/>
            <a:ext cx="2492952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Testing</a:t>
            </a:r>
            <a:endParaRPr dirty="0"/>
          </a:p>
        </p:txBody>
      </p:sp>
      <p:sp>
        <p:nvSpPr>
          <p:cNvPr id="403" name="Google Shape;403;p39">
            <a:extLst>
              <a:ext uri="{FF2B5EF4-FFF2-40B4-BE49-F238E27FC236}">
                <a16:creationId xmlns:a16="http://schemas.microsoft.com/office/drawing/2014/main" id="{CF079C22-F318-1AF3-C5C5-FA912950A3BE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020056" y="3541149"/>
            <a:ext cx="2305500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 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49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0B7D466-D612-D630-2C73-B97DF095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807A2D-6DE7-8FDB-3683-B1F1248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6777070-C244-7EB5-1C51-0E88561BBCE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9CE2205-2D8F-55A0-2650-BDDEB354F5F0}"/>
              </a:ext>
            </a:extLst>
          </p:cNvPr>
          <p:cNvSpPr txBox="1"/>
          <p:nvPr/>
        </p:nvSpPr>
        <p:spPr>
          <a:xfrm>
            <a:off x="4677156" y="1570905"/>
            <a:ext cx="450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  <a:sym typeface="Public Sans Medium"/>
              </a:rPr>
              <a:t>The development of a web-based online meeting booking system for a university's meeting room management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F92AD6-063D-4ED4-7B14-833545F11574}"/>
              </a:ext>
            </a:extLst>
          </p:cNvPr>
          <p:cNvSpPr txBox="1"/>
          <p:nvPr/>
        </p:nvSpPr>
        <p:spPr>
          <a:xfrm>
            <a:off x="4677156" y="3064764"/>
            <a:ext cx="450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A high-quality, efficient, user-friendly, and secure system that enables convenient management and meeting room reservations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All customer’s specification</a:t>
            </a: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90B572-57A5-4E01-B80E-287575D70D5F}"/>
              </a:ext>
            </a:extLst>
          </p:cNvPr>
          <p:cNvSpPr txBox="1"/>
          <p:nvPr/>
        </p:nvSpPr>
        <p:spPr>
          <a:xfrm>
            <a:off x="827327" y="3572595"/>
            <a:ext cx="241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3000"/>
            </a:pPr>
            <a:r>
              <a:rPr lang="en-US" altLang="zh-CN" sz="2000" dirty="0">
                <a:solidFill>
                  <a:schemeClr val="lt1"/>
                </a:solidFill>
                <a:latin typeface="DM Serif Text"/>
                <a:sym typeface="DM Serif Text"/>
              </a:rPr>
              <a:t>Aims of our project</a:t>
            </a:r>
            <a:endParaRPr lang="zh-CN" altLang="en-US" sz="2000" dirty="0">
              <a:solidFill>
                <a:schemeClr val="lt1"/>
              </a:solidFill>
              <a:latin typeface="DM Serif Text"/>
              <a:sym typeface="DM Serif Tex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07DB63D-809E-48FA-FD73-1CE6AC70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5" y="1366867"/>
            <a:ext cx="1879494" cy="1879494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BC7208BE-0D9D-593F-54A7-C90C10FB2828}"/>
              </a:ext>
            </a:extLst>
          </p:cNvPr>
          <p:cNvSpPr/>
          <p:nvPr/>
        </p:nvSpPr>
        <p:spPr>
          <a:xfrm>
            <a:off x="3314700" y="2060590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6FC50A7-2D10-28BE-3120-8BC6FD722667}"/>
              </a:ext>
            </a:extLst>
          </p:cNvPr>
          <p:cNvSpPr/>
          <p:nvPr/>
        </p:nvSpPr>
        <p:spPr>
          <a:xfrm>
            <a:off x="3314700" y="3678322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2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  <a:endParaRPr dirty="0"/>
          </a:p>
        </p:txBody>
      </p:sp>
      <p:cxnSp>
        <p:nvCxnSpPr>
          <p:cNvPr id="378" name="Google Shape;378;p38"/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A1F35DE6-8B89-AA0B-582D-01D664F3BA73}"/>
              </a:ext>
            </a:extLst>
          </p:cNvPr>
          <p:cNvSpPr txBox="1">
            <a:spLocks/>
          </p:cNvSpPr>
          <p:nvPr/>
        </p:nvSpPr>
        <p:spPr>
          <a:xfrm>
            <a:off x="816012" y="2285949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User Characteristics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A483BCC1-2586-A1F5-4716-03B3F1B35CC3}"/>
              </a:ext>
            </a:extLst>
          </p:cNvPr>
          <p:cNvSpPr txBox="1">
            <a:spLocks/>
          </p:cNvSpPr>
          <p:nvPr/>
        </p:nvSpPr>
        <p:spPr>
          <a:xfrm>
            <a:off x="816012" y="3971584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Project Risks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3B64D0F6-F30A-EE66-E013-41FF5CC48355}"/>
              </a:ext>
            </a:extLst>
          </p:cNvPr>
          <p:cNvSpPr/>
          <p:nvPr/>
        </p:nvSpPr>
        <p:spPr>
          <a:xfrm>
            <a:off x="2891790" y="1829518"/>
            <a:ext cx="297180" cy="13160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E7C7DB91-19CA-E226-0AFB-E613364B3F84}"/>
              </a:ext>
            </a:extLst>
          </p:cNvPr>
          <p:cNvSpPr txBox="1">
            <a:spLocks/>
          </p:cNvSpPr>
          <p:nvPr/>
        </p:nvSpPr>
        <p:spPr>
          <a:xfrm>
            <a:off x="3227832" y="1729985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Staff and student users</a:t>
            </a:r>
          </a:p>
        </p:txBody>
      </p: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7999AD5-BC0C-35E5-4165-29CEA84B3FB9}"/>
              </a:ext>
            </a:extLst>
          </p:cNvPr>
          <p:cNvSpPr txBox="1">
            <a:spLocks/>
          </p:cNvSpPr>
          <p:nvPr/>
        </p:nvSpPr>
        <p:spPr>
          <a:xfrm>
            <a:off x="3264408" y="2897557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Administrator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8905A043-E095-FB26-B70E-DF301718AE2D}"/>
              </a:ext>
            </a:extLst>
          </p:cNvPr>
          <p:cNvSpPr/>
          <p:nvPr/>
        </p:nvSpPr>
        <p:spPr>
          <a:xfrm>
            <a:off x="5434004" y="1483287"/>
            <a:ext cx="317576" cy="87794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D8AC90C7-1AF2-F70C-36C5-036326F194AE}"/>
              </a:ext>
            </a:extLst>
          </p:cNvPr>
          <p:cNvSpPr txBox="1">
            <a:spLocks/>
          </p:cNvSpPr>
          <p:nvPr/>
        </p:nvSpPr>
        <p:spPr>
          <a:xfrm>
            <a:off x="3227832" y="1984533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Regular Access</a:t>
            </a: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43029FF0-CCC7-2E2B-CE22-1C204B1D17B8}"/>
              </a:ext>
            </a:extLst>
          </p:cNvPr>
          <p:cNvSpPr txBox="1">
            <a:spLocks/>
          </p:cNvSpPr>
          <p:nvPr/>
        </p:nvSpPr>
        <p:spPr>
          <a:xfrm>
            <a:off x="3264408" y="3152105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Superior Access</a:t>
            </a: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4F2E672A-0568-15F5-B90B-0FF2FFE8E6A1}"/>
              </a:ext>
            </a:extLst>
          </p:cNvPr>
          <p:cNvSpPr txBox="1">
            <a:spLocks/>
          </p:cNvSpPr>
          <p:nvPr/>
        </p:nvSpPr>
        <p:spPr>
          <a:xfrm>
            <a:off x="5647928" y="1354318"/>
            <a:ext cx="2952276" cy="109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Efficient meeting room reservation process</a:t>
            </a:r>
          </a:p>
          <a:p>
            <a:pPr>
              <a:buNone/>
            </a:pPr>
            <a:r>
              <a:rPr lang="en-US" altLang="zh-CN" sz="1000" dirty="0"/>
              <a:t>Real-time access to room availability</a:t>
            </a:r>
          </a:p>
          <a:p>
            <a:pPr>
              <a:buNone/>
            </a:pPr>
            <a:r>
              <a:rPr lang="en-US" altLang="zh-CN" sz="1000" dirty="0"/>
              <a:t>Clear room descriptions </a:t>
            </a:r>
          </a:p>
          <a:p>
            <a:pPr>
              <a:buNone/>
            </a:pPr>
            <a:r>
              <a:rPr lang="en-US" altLang="zh-CN" sz="1000" dirty="0"/>
              <a:t>Photos of meeting rooms </a:t>
            </a:r>
          </a:p>
          <a:p>
            <a:pPr>
              <a:buNone/>
            </a:pPr>
            <a:r>
              <a:rPr lang="en-US" altLang="zh-CN" sz="1000" dirty="0"/>
              <a:t>Email confirmation and notification for </a:t>
            </a:r>
          </a:p>
          <a:p>
            <a:pPr>
              <a:buNone/>
            </a:pPr>
            <a:r>
              <a:rPr lang="en-US" altLang="zh-CN" sz="1000" dirty="0"/>
              <a:t>registration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10218A3B-ACFD-94A5-8CA3-1AD31F888A5D}"/>
              </a:ext>
            </a:extLst>
          </p:cNvPr>
          <p:cNvSpPr/>
          <p:nvPr/>
        </p:nvSpPr>
        <p:spPr>
          <a:xfrm>
            <a:off x="4600664" y="2775945"/>
            <a:ext cx="322420" cy="63472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Google Shape;376;p38">
            <a:extLst>
              <a:ext uri="{FF2B5EF4-FFF2-40B4-BE49-F238E27FC236}">
                <a16:creationId xmlns:a16="http://schemas.microsoft.com/office/drawing/2014/main" id="{B55EE1BE-8F9E-ACFF-E803-1BF069255B2F}"/>
              </a:ext>
            </a:extLst>
          </p:cNvPr>
          <p:cNvSpPr txBox="1">
            <a:spLocks/>
          </p:cNvSpPr>
          <p:nvPr/>
        </p:nvSpPr>
        <p:spPr>
          <a:xfrm>
            <a:off x="4759452" y="2754487"/>
            <a:ext cx="3445216" cy="73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Manage feedback and maintenance Requests</a:t>
            </a:r>
          </a:p>
          <a:p>
            <a:pPr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000" dirty="0"/>
              <a:t>Manage meeting rooms, equipment, booking</a:t>
            </a:r>
          </a:p>
          <a:p>
            <a:pPr>
              <a:buNone/>
            </a:pPr>
            <a:r>
              <a:rPr lang="en-US" altLang="zh-CN" sz="1000" dirty="0"/>
              <a:t>approvals, and user permissions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F15DF11E-C669-5A8F-496D-A56E97570127}"/>
              </a:ext>
            </a:extLst>
          </p:cNvPr>
          <p:cNvSpPr/>
          <p:nvPr/>
        </p:nvSpPr>
        <p:spPr>
          <a:xfrm>
            <a:off x="2122863" y="3741948"/>
            <a:ext cx="253192" cy="7886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723DECD7-6EB5-BF51-2748-E59E1E8908F2}"/>
              </a:ext>
            </a:extLst>
          </p:cNvPr>
          <p:cNvSpPr txBox="1">
            <a:spLocks/>
          </p:cNvSpPr>
          <p:nvPr/>
        </p:nvSpPr>
        <p:spPr>
          <a:xfrm>
            <a:off x="2256442" y="3715912"/>
            <a:ext cx="6343762" cy="90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b="1" dirty="0"/>
              <a:t>Integration Complexity:</a:t>
            </a:r>
            <a:r>
              <a:rPr lang="zh-CN" altLang="en-US" sz="1000" b="1" dirty="0"/>
              <a:t>  </a:t>
            </a:r>
            <a:r>
              <a:rPr lang="en-US" altLang="zh-CN" sz="1100" dirty="0"/>
              <a:t>Compatibility risks with Spring Boot, MySQL, </a:t>
            </a:r>
            <a:r>
              <a:rPr lang="en-US" altLang="zh-CN" sz="1100" dirty="0" err="1"/>
              <a:t>Qiniu</a:t>
            </a:r>
            <a:r>
              <a:rPr lang="en-US" altLang="zh-CN" sz="1100" dirty="0"/>
              <a:t>, etc.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Usability Challenges: </a:t>
            </a:r>
            <a:r>
              <a:rPr lang="en-US" altLang="zh-CN" sz="1100" dirty="0"/>
              <a:t>Unintuitive filters, calendar, or email flow may reduce adoption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Data Breach &amp; Unauthorized Access: </a:t>
            </a:r>
            <a:r>
              <a:rPr lang="en-US" altLang="zh-CN" sz="1100" dirty="0"/>
              <a:t>Weak session or password handling can expose user data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Injection Vulnerabilities: </a:t>
            </a:r>
            <a:r>
              <a:rPr lang="en-US" altLang="zh-CN" sz="1100" dirty="0"/>
              <a:t>No rate limit on email code requests may lead to spamming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Ethical Considerations: </a:t>
            </a:r>
            <a:r>
              <a:rPr lang="en-US" altLang="zh-CN" sz="1100" dirty="0"/>
              <a:t>Mishandling student data may violate university or privacy laws</a:t>
            </a:r>
            <a:endParaRPr lang="en-US" altLang="zh-CN" sz="1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B73457A-1FEF-CE10-BD2F-0AA255E7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7F9AC514-7963-68FF-B015-90F00D1E4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FE6F42C-7C42-6C28-3C06-5E4B915EFE34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4316B9A-7764-327D-D8B7-E27C8BBE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564" y="1269200"/>
            <a:ext cx="4685706" cy="34952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479689-3116-A453-0B59-65FB6EE68402}"/>
              </a:ext>
            </a:extLst>
          </p:cNvPr>
          <p:cNvSpPr txBox="1"/>
          <p:nvPr/>
        </p:nvSpPr>
        <p:spPr>
          <a:xfrm>
            <a:off x="720000" y="3403671"/>
            <a:ext cx="367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Frontend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Vue 2, HTML, CSS, JavaScript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Backend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Spring Boot 3.0.2,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-Plus 3.5.3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Database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MySQL 8.0+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OSS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Qiniu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 Cloud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Deployment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Nginx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Communication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Axios HTTP Client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FA62836B-30E2-B423-B530-DD4CB89874E1}"/>
              </a:ext>
            </a:extLst>
          </p:cNvPr>
          <p:cNvSpPr txBox="1">
            <a:spLocks/>
          </p:cNvSpPr>
          <p:nvPr/>
        </p:nvSpPr>
        <p:spPr>
          <a:xfrm>
            <a:off x="713225" y="3016841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System Components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1286CBF6-ED13-9246-FD69-09913F1087F9}"/>
              </a:ext>
            </a:extLst>
          </p:cNvPr>
          <p:cNvSpPr txBox="1">
            <a:spLocks/>
          </p:cNvSpPr>
          <p:nvPr/>
        </p:nvSpPr>
        <p:spPr>
          <a:xfrm>
            <a:off x="720000" y="1347148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Four key requirement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D893C8-D12A-5D8D-D3EF-546AA80F9232}"/>
              </a:ext>
            </a:extLst>
          </p:cNvPr>
          <p:cNvSpPr txBox="1"/>
          <p:nvPr/>
        </p:nvSpPr>
        <p:spPr>
          <a:xfrm>
            <a:off x="713225" y="1762512"/>
            <a:ext cx="367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Reliability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Performance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Usability</a:t>
            </a:r>
          </a:p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Security</a:t>
            </a:r>
            <a:endParaRPr lang="zh-CN" altLang="en-US" sz="1200" b="1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015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A8CE367-164A-E698-CF93-E24271C7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4AA0A65-29B0-A5BA-52DB-65A4B87D7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F5080BED-3167-AC81-F39E-AEF57751A42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E19A3253-7CD2-FA3E-B230-E7361E028B66}"/>
              </a:ext>
            </a:extLst>
          </p:cNvPr>
          <p:cNvSpPr txBox="1">
            <a:spLocks/>
          </p:cNvSpPr>
          <p:nvPr/>
        </p:nvSpPr>
        <p:spPr>
          <a:xfrm>
            <a:off x="713225" y="2320053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Frontend Technology &amp; Justification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7D80893-2AA7-03D6-6D35-73458AF82D20}"/>
              </a:ext>
            </a:extLst>
          </p:cNvPr>
          <p:cNvSpPr/>
          <p:nvPr/>
        </p:nvSpPr>
        <p:spPr>
          <a:xfrm>
            <a:off x="3279717" y="1292281"/>
            <a:ext cx="329392" cy="2689446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FC2A346-B861-BEBA-B35E-6FC2927281AB}"/>
              </a:ext>
            </a:extLst>
          </p:cNvPr>
          <p:cNvSpPr txBox="1">
            <a:spLocks/>
          </p:cNvSpPr>
          <p:nvPr/>
        </p:nvSpPr>
        <p:spPr>
          <a:xfrm>
            <a:off x="3609109" y="1297700"/>
            <a:ext cx="2334775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HTML, CSS, JavaScript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5006CAAD-3F09-575B-D2D1-B3210D4A2279}"/>
              </a:ext>
            </a:extLst>
          </p:cNvPr>
          <p:cNvSpPr txBox="1">
            <a:spLocks/>
          </p:cNvSpPr>
          <p:nvPr/>
        </p:nvSpPr>
        <p:spPr>
          <a:xfrm>
            <a:off x="3584741" y="1891306"/>
            <a:ext cx="1912474" cy="57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Component-Based Architecture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47373BBD-4CE7-1552-49C3-84AA38588A34}"/>
              </a:ext>
            </a:extLst>
          </p:cNvPr>
          <p:cNvSpPr/>
          <p:nvPr/>
        </p:nvSpPr>
        <p:spPr>
          <a:xfrm>
            <a:off x="5333797" y="1712041"/>
            <a:ext cx="201096" cy="8287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137FFC-AEF7-AAB1-DD0B-6FBB3240834B}"/>
              </a:ext>
            </a:extLst>
          </p:cNvPr>
          <p:cNvSpPr txBox="1"/>
          <p:nvPr/>
        </p:nvSpPr>
        <p:spPr>
          <a:xfrm>
            <a:off x="5585731" y="1655971"/>
            <a:ext cx="284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Manages stateful user interactions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88D2C9-1A66-C8D5-3719-0366C0BD70CC}"/>
              </a:ext>
            </a:extLst>
          </p:cNvPr>
          <p:cNvSpPr txBox="1"/>
          <p:nvPr/>
        </p:nvSpPr>
        <p:spPr>
          <a:xfrm>
            <a:off x="5585731" y="1989791"/>
            <a:ext cx="3197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Enhances frontend scalability and maintainability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8166EDE0-FDF1-34F1-12A7-43B46B8DEB62}"/>
              </a:ext>
            </a:extLst>
          </p:cNvPr>
          <p:cNvSpPr txBox="1">
            <a:spLocks/>
          </p:cNvSpPr>
          <p:nvPr/>
        </p:nvSpPr>
        <p:spPr>
          <a:xfrm>
            <a:off x="3584741" y="2953956"/>
            <a:ext cx="2010381" cy="59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Axios HTTP Client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30182C8E-1084-91FC-320B-47F099B1CBD0}"/>
              </a:ext>
            </a:extLst>
          </p:cNvPr>
          <p:cNvSpPr/>
          <p:nvPr/>
        </p:nvSpPr>
        <p:spPr>
          <a:xfrm>
            <a:off x="5333799" y="2836201"/>
            <a:ext cx="201094" cy="96769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EA2743-8616-330E-5486-A307575DC4A4}"/>
              </a:ext>
            </a:extLst>
          </p:cNvPr>
          <p:cNvSpPr txBox="1"/>
          <p:nvPr/>
        </p:nvSpPr>
        <p:spPr>
          <a:xfrm>
            <a:off x="5576606" y="2701311"/>
            <a:ext cx="2847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Promise-based HTTP client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Handles backend requests more efficiently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Request and response interception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Streamlined error handling and better code organization</a:t>
            </a:r>
          </a:p>
          <a:p>
            <a:endParaRPr lang="en-US" altLang="zh-CN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841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5328D5DD-E7D7-4D2A-9150-F6948854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3FECA254-66FE-8D22-D731-29B0DADA2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C644C638-4223-6B5D-4D10-9D5164949FE1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F3BBDD90-D9DF-82D1-523F-0BA244F26763}"/>
              </a:ext>
            </a:extLst>
          </p:cNvPr>
          <p:cNvSpPr txBox="1">
            <a:spLocks/>
          </p:cNvSpPr>
          <p:nvPr/>
        </p:nvSpPr>
        <p:spPr>
          <a:xfrm>
            <a:off x="713225" y="2320053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Backend Technologies &amp; Justification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DC516140-CB7E-4A3D-BE18-0C0F81AA1D83}"/>
              </a:ext>
            </a:extLst>
          </p:cNvPr>
          <p:cNvSpPr/>
          <p:nvPr/>
        </p:nvSpPr>
        <p:spPr>
          <a:xfrm>
            <a:off x="3279717" y="1292281"/>
            <a:ext cx="329392" cy="338362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AB8E3E4B-D8EC-2C35-9054-00A8AF7581DC}"/>
              </a:ext>
            </a:extLst>
          </p:cNvPr>
          <p:cNvSpPr txBox="1">
            <a:spLocks/>
          </p:cNvSpPr>
          <p:nvPr/>
        </p:nvSpPr>
        <p:spPr>
          <a:xfrm>
            <a:off x="3609109" y="1297700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Spring Boot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9DB06D3C-787E-FB5B-EEBA-D04F0E3B0D92}"/>
              </a:ext>
            </a:extLst>
          </p:cNvPr>
          <p:cNvSpPr txBox="1">
            <a:spLocks/>
          </p:cNvSpPr>
          <p:nvPr/>
        </p:nvSpPr>
        <p:spPr>
          <a:xfrm>
            <a:off x="3595265" y="1851331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MyBatis</a:t>
            </a: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Plus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64B14-1148-F2E5-441C-8870FAEA72EA}"/>
              </a:ext>
            </a:extLst>
          </p:cNvPr>
          <p:cNvSpPr txBox="1"/>
          <p:nvPr/>
        </p:nvSpPr>
        <p:spPr>
          <a:xfrm>
            <a:off x="4719665" y="2431412"/>
            <a:ext cx="4101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Automatically Generate Standard Code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Enhancing Code Readability and Maintainability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BFAE4A-E155-46A7-AFF9-A0D4CE90E722}"/>
              </a:ext>
            </a:extLst>
          </p:cNvPr>
          <p:cNvSpPr txBox="1"/>
          <p:nvPr/>
        </p:nvSpPr>
        <p:spPr>
          <a:xfrm>
            <a:off x="4746976" y="2967883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Lightweight local cache to enhance system performance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High concurrency and low latency for frequent data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17AF4-929F-6987-6FE6-9F734820605E}"/>
              </a:ext>
            </a:extLst>
          </p:cNvPr>
          <p:cNvSpPr txBox="1"/>
          <p:nvPr/>
        </p:nvSpPr>
        <p:spPr>
          <a:xfrm>
            <a:off x="4704857" y="1209503"/>
            <a:ext cx="404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Project foundation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Centralized config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E05EFBE5-1375-4ED4-1AFD-5F7F48C7FF86}"/>
              </a:ext>
            </a:extLst>
          </p:cNvPr>
          <p:cNvSpPr/>
          <p:nvPr/>
        </p:nvSpPr>
        <p:spPr>
          <a:xfrm>
            <a:off x="4566120" y="1297700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6DED4C-1550-DD64-044A-778D63267FA5}"/>
              </a:ext>
            </a:extLst>
          </p:cNvPr>
          <p:cNvSpPr txBox="1"/>
          <p:nvPr/>
        </p:nvSpPr>
        <p:spPr>
          <a:xfrm>
            <a:off x="4745801" y="1727297"/>
            <a:ext cx="404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Simplified ORM for SQL mapping and CRUD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Wrapper-based query construction, improving readability.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  <a:p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9255B72B-FE44-62BD-EA74-F63898F6BCB8}"/>
              </a:ext>
            </a:extLst>
          </p:cNvPr>
          <p:cNvSpPr/>
          <p:nvPr/>
        </p:nvSpPr>
        <p:spPr>
          <a:xfrm>
            <a:off x="4573175" y="1759922"/>
            <a:ext cx="173801" cy="535344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Google Shape;376;p38">
            <a:extLst>
              <a:ext uri="{FF2B5EF4-FFF2-40B4-BE49-F238E27FC236}">
                <a16:creationId xmlns:a16="http://schemas.microsoft.com/office/drawing/2014/main" id="{60EC5380-93CA-6DC2-8D5B-8807D556AE3F}"/>
              </a:ext>
            </a:extLst>
          </p:cNvPr>
          <p:cNvSpPr txBox="1">
            <a:spLocks/>
          </p:cNvSpPr>
          <p:nvPr/>
        </p:nvSpPr>
        <p:spPr>
          <a:xfrm>
            <a:off x="3595265" y="2480043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Lombok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83F05D88-3835-C58C-4DF1-494325EBE568}"/>
              </a:ext>
            </a:extLst>
          </p:cNvPr>
          <p:cNvSpPr/>
          <p:nvPr/>
        </p:nvSpPr>
        <p:spPr>
          <a:xfrm>
            <a:off x="4570862" y="24950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Google Shape;376;p38">
            <a:extLst>
              <a:ext uri="{FF2B5EF4-FFF2-40B4-BE49-F238E27FC236}">
                <a16:creationId xmlns:a16="http://schemas.microsoft.com/office/drawing/2014/main" id="{DB346BB1-C05C-3199-95DF-E38ABE12E172}"/>
              </a:ext>
            </a:extLst>
          </p:cNvPr>
          <p:cNvSpPr txBox="1">
            <a:spLocks/>
          </p:cNvSpPr>
          <p:nvPr/>
        </p:nvSpPr>
        <p:spPr>
          <a:xfrm>
            <a:off x="3595265" y="3006580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Caffeine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D3A2B892-689A-0981-8A07-142A9C63DC46}"/>
              </a:ext>
            </a:extLst>
          </p:cNvPr>
          <p:cNvSpPr/>
          <p:nvPr/>
        </p:nvSpPr>
        <p:spPr>
          <a:xfrm>
            <a:off x="4572000" y="30234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Google Shape;376;p38">
            <a:extLst>
              <a:ext uri="{FF2B5EF4-FFF2-40B4-BE49-F238E27FC236}">
                <a16:creationId xmlns:a16="http://schemas.microsoft.com/office/drawing/2014/main" id="{DDB4BBD0-A4C8-821F-C74A-90FEBE3B96F4}"/>
              </a:ext>
            </a:extLst>
          </p:cNvPr>
          <p:cNvSpPr txBox="1">
            <a:spLocks/>
          </p:cNvSpPr>
          <p:nvPr/>
        </p:nvSpPr>
        <p:spPr>
          <a:xfrm>
            <a:off x="3595265" y="3516896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Qiniu</a:t>
            </a: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OSS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8409A303-EFF3-D868-5D16-FAD705AE97BE}"/>
              </a:ext>
            </a:extLst>
          </p:cNvPr>
          <p:cNvSpPr/>
          <p:nvPr/>
        </p:nvSpPr>
        <p:spPr>
          <a:xfrm>
            <a:off x="4566120" y="3529236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F85A91-DE13-406A-647E-66A0701786C9}"/>
              </a:ext>
            </a:extLst>
          </p:cNvPr>
          <p:cNvSpPr txBox="1"/>
          <p:nvPr/>
        </p:nvSpPr>
        <p:spPr>
          <a:xfrm>
            <a:off x="4771503" y="3465198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Image storage integration via secure object storage Supports file upload and CDN delivery with minimal setup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0" name="Google Shape;376;p38">
            <a:extLst>
              <a:ext uri="{FF2B5EF4-FFF2-40B4-BE49-F238E27FC236}">
                <a16:creationId xmlns:a16="http://schemas.microsoft.com/office/drawing/2014/main" id="{399EA3A5-9382-F82B-919E-4DCCBFD2A1D6}"/>
              </a:ext>
            </a:extLst>
          </p:cNvPr>
          <p:cNvSpPr txBox="1">
            <a:spLocks/>
          </p:cNvSpPr>
          <p:nvPr/>
        </p:nvSpPr>
        <p:spPr>
          <a:xfrm>
            <a:off x="3609109" y="4114062"/>
            <a:ext cx="1392371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Knife4j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DFBA0D86-635A-2BF4-4C60-CD4FBD33499D}"/>
              </a:ext>
            </a:extLst>
          </p:cNvPr>
          <p:cNvSpPr/>
          <p:nvPr/>
        </p:nvSpPr>
        <p:spPr>
          <a:xfrm>
            <a:off x="4573682" y="4018105"/>
            <a:ext cx="173801" cy="5519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B51908-51ED-FE6B-597A-DF62146E32AA}"/>
              </a:ext>
            </a:extLst>
          </p:cNvPr>
          <p:cNvSpPr txBox="1"/>
          <p:nvPr/>
        </p:nvSpPr>
        <p:spPr>
          <a:xfrm>
            <a:off x="4771503" y="3976366"/>
            <a:ext cx="445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Knife4j provides API documentation UI for RESTful services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Allows interactive API exploration with parameter editing and live response</a:t>
            </a:r>
          </a:p>
        </p:txBody>
      </p:sp>
    </p:spTree>
    <p:extLst>
      <p:ext uri="{BB962C8B-B14F-4D97-AF65-F5344CB8AC3E}">
        <p14:creationId xmlns:p14="http://schemas.microsoft.com/office/powerpoint/2010/main" val="195389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504C147-93E4-0A98-3D05-4797CEDD1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0E9360-32D3-F2F7-D71D-7B2AA29CC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E706BCC0-E42D-5EF6-02A5-36751BF75D80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F2BBCD4C-D7D8-70C1-E548-5128E913A3C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Database Design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5599A-EF6C-A7DC-09C3-D27447D4D3AA}"/>
              </a:ext>
            </a:extLst>
          </p:cNvPr>
          <p:cNvSpPr txBox="1"/>
          <p:nvPr/>
        </p:nvSpPr>
        <p:spPr>
          <a:xfrm>
            <a:off x="2376522" y="2030613"/>
            <a:ext cx="2902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bookings: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feedback: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rooms to bookings: 1:M</a:t>
            </a: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room_types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to rooms: 1:M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buildings to rooms: 1:M</a:t>
            </a:r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46BF466E-91FA-66F4-C830-54E3B7F9CD55}"/>
              </a:ext>
            </a:extLst>
          </p:cNvPr>
          <p:cNvSpPr txBox="1">
            <a:spLocks/>
          </p:cNvSpPr>
          <p:nvPr/>
        </p:nvSpPr>
        <p:spPr>
          <a:xfrm>
            <a:off x="720000" y="2534320"/>
            <a:ext cx="1510429" cy="36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Entity Relationships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1D77D63-E1E3-56B4-1CCC-53CB4237FEF0}"/>
              </a:ext>
            </a:extLst>
          </p:cNvPr>
          <p:cNvSpPr/>
          <p:nvPr/>
        </p:nvSpPr>
        <p:spPr>
          <a:xfrm>
            <a:off x="2047130" y="2098302"/>
            <a:ext cx="329392" cy="88735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7AA83C-BC5D-41F1-F55C-9F0925D5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4154"/>
            <a:ext cx="4096597" cy="32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A6B8EB0F-DABD-A6BB-546F-798B69B6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8CEA903E-3C71-C663-C9EC-9C5E5475B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9EFD9702-A456-6D16-6FEC-5C59AC00CE92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6E57511B-748D-E89E-EBE4-58FB8394F3D9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Modules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02E388C-A460-C35C-AF5C-F25EA37C96E1}"/>
              </a:ext>
            </a:extLst>
          </p:cNvPr>
          <p:cNvGrpSpPr/>
          <p:nvPr/>
        </p:nvGrpSpPr>
        <p:grpSpPr>
          <a:xfrm>
            <a:off x="1511300" y="2259306"/>
            <a:ext cx="6335781" cy="1485304"/>
            <a:chOff x="825500" y="1677646"/>
            <a:chExt cx="6335781" cy="148530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E10945A-461D-B654-8C6C-F34957D25616}"/>
                </a:ext>
              </a:extLst>
            </p:cNvPr>
            <p:cNvSpPr/>
            <p:nvPr/>
          </p:nvSpPr>
          <p:spPr>
            <a:xfrm>
              <a:off x="3098201" y="1677646"/>
              <a:ext cx="134316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Authentication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6A2F39A-B9DD-41A5-B3F2-4DC0B0A4DF87}"/>
                </a:ext>
              </a:extLst>
            </p:cNvPr>
            <p:cNvSpPr/>
            <p:nvPr/>
          </p:nvSpPr>
          <p:spPr>
            <a:xfrm>
              <a:off x="825500" y="2922433"/>
              <a:ext cx="885688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User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CDC8F8C-DED3-C126-AF7F-5DC20E3D0884}"/>
                </a:ext>
              </a:extLst>
            </p:cNvPr>
            <p:cNvSpPr/>
            <p:nvPr/>
          </p:nvSpPr>
          <p:spPr>
            <a:xfrm>
              <a:off x="2001171" y="2917516"/>
              <a:ext cx="176861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Booking Management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E8A0AF-75CC-9F17-DD42-31314E1589D2}"/>
                </a:ext>
              </a:extLst>
            </p:cNvPr>
            <p:cNvSpPr/>
            <p:nvPr/>
          </p:nvSpPr>
          <p:spPr>
            <a:xfrm>
              <a:off x="5486399" y="2917515"/>
              <a:ext cx="1674882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Room Management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BC747-0684-BBE6-8D1A-91B78ED705A1}"/>
                </a:ext>
              </a:extLst>
            </p:cNvPr>
            <p:cNvSpPr/>
            <p:nvPr/>
          </p:nvSpPr>
          <p:spPr>
            <a:xfrm>
              <a:off x="4059765" y="2917515"/>
              <a:ext cx="1136651" cy="24051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2"/>
                  </a:solidFill>
                </a:rPr>
                <a:t>Feedback Module</a:t>
              </a:r>
              <a:endParaRPr lang="zh-CN" altLang="en-US" sz="900" dirty="0">
                <a:solidFill>
                  <a:schemeClr val="bg2"/>
                </a:solidFill>
              </a:endParaRPr>
            </a:p>
          </p:txBody>
        </p: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B09EFB34-152A-223F-B09C-EB01C11348FA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rot="5400000">
              <a:off x="2016928" y="1169579"/>
              <a:ext cx="1004270" cy="2501438"/>
            </a:xfrm>
            <a:prstGeom prst="bentConnector3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4FB16D6E-39B3-6893-A4FF-C69F20BA0D6F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 rot="5400000">
              <a:off x="2827954" y="1975687"/>
              <a:ext cx="999353" cy="8843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FAEAF2C9-D570-AC68-E0A9-7496C49BF2F1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rot="16200000" flipH="1">
              <a:off x="3699260" y="1988684"/>
              <a:ext cx="999352" cy="8583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连接符: 肘形 21">
              <a:extLst>
                <a:ext uri="{FF2B5EF4-FFF2-40B4-BE49-F238E27FC236}">
                  <a16:creationId xmlns:a16="http://schemas.microsoft.com/office/drawing/2014/main" id="{EC943578-E250-B107-2D3A-A3C40B12750C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rot="16200000" flipH="1">
              <a:off x="4547135" y="1140810"/>
              <a:ext cx="999352" cy="25540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1855026"/>
      </p:ext>
    </p:extLst>
  </p:cSld>
  <p:clrMapOvr>
    <a:masterClrMapping/>
  </p:clrMapOvr>
</p:sld>
</file>

<file path=ppt/theme/theme1.xml><?xml version="1.0" encoding="utf-8"?>
<a:theme xmlns:a="http://schemas.openxmlformats.org/drawingml/2006/main" name="MBA: Business Master's Degree by Slidesgo">
  <a:themeElements>
    <a:clrScheme name="Simple Light">
      <a:dk1>
        <a:srgbClr val="EDE4DD"/>
      </a:dk1>
      <a:lt1>
        <a:srgbClr val="C2956F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966</Words>
  <Application>Microsoft Office PowerPoint</Application>
  <PresentationFormat>全屏显示(16:9)</PresentationFormat>
  <Paragraphs>185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Bebas Neue</vt:lpstr>
      <vt:lpstr>Public Sans Medium</vt:lpstr>
      <vt:lpstr>Anaheim</vt:lpstr>
      <vt:lpstr>DM Serif Text</vt:lpstr>
      <vt:lpstr>MBA: Business Master's Degree by Slidesgo</vt:lpstr>
      <vt:lpstr>Assignment2: An online meeting booking system</vt:lpstr>
      <vt:lpstr>Overview</vt:lpstr>
      <vt:lpstr>Introduction &amp; Background</vt:lpstr>
      <vt:lpstr>Introduction &amp; Background</vt:lpstr>
      <vt:lpstr>Architectural Design</vt:lpstr>
      <vt:lpstr>Architectural Design</vt:lpstr>
      <vt:lpstr>Architectural Design</vt:lpstr>
      <vt:lpstr>Architectural Design</vt:lpstr>
      <vt:lpstr>Software Design</vt:lpstr>
      <vt:lpstr>Software Design</vt:lpstr>
      <vt:lpstr>Software Design</vt:lpstr>
      <vt:lpstr>Software Design</vt:lpstr>
      <vt:lpstr>Software Design</vt:lpstr>
      <vt:lpstr>Software Design</vt:lpstr>
      <vt:lpstr>Software Testing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Yichuan.Zhang</dc:creator>
  <cp:lastModifiedBy>一川 张</cp:lastModifiedBy>
  <cp:revision>13</cp:revision>
  <dcterms:modified xsi:type="dcterms:W3CDTF">2025-04-25T16:26:06Z</dcterms:modified>
</cp:coreProperties>
</file>